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5" r:id="rId25"/>
    <p:sldId id="286" r:id="rId26"/>
    <p:sldId id="288" r:id="rId27"/>
    <p:sldId id="289" r:id="rId28"/>
    <p:sldId id="287" r:id="rId29"/>
    <p:sldId id="283" r:id="rId30"/>
    <p:sldId id="284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8FE40-C800-4F32-7EE7-D068A1244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5AC7197-DD13-9128-5F6E-D34EED273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650210-9C4C-F6C1-5C9B-0AC200B6B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1C145A-225A-B746-3B0A-0632D18BA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7BC39E-EFC6-01F3-1E0E-AD1B41197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147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A1507-A58D-AA23-DB8E-F41D79AFF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07D9E5-599B-3F88-5115-F123AABA55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D9E432-D105-732B-B6E0-65633514E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61A0FF-0C6C-FD65-468C-E368451D4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7E5EAD-E936-F05E-97C5-49558172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406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4229D4E-2B33-31F7-E752-15A853D24C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CF2B83-23E3-FB62-56D3-6ED2CCA00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3A0B0A-B9AD-8E89-1F89-308CB147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C38F43-88FF-7E8A-C94C-FF1B1E7DC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A23ADF-39F4-1D7D-61A8-28020D535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203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B599A5-9F4B-FBD6-3280-15B9A995D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38A430-92D3-63E3-344D-AA807A1AC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88F3D3A-8DCF-B2EB-DA77-5294CA4E6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7209C4-1B68-53C9-7FA9-107904F1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D6B75B-6893-364B-9882-321664B44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778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1F00B9-E2B1-4B81-39A5-BF885C91F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452426-5D46-4BD4-F8CC-1CA2EAE8C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D34F6F-2F30-B1AB-B90B-AE889F031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47E4A7-8375-50D6-A9B4-2E0E441AD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C2BAC0-D1D8-EE09-065E-1183264EB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4888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2ABC7-26F4-A099-E32C-9FF412937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CD19D3-0EAF-37D3-EE97-0AC588DEBE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433F2E3-BD0D-1052-1A6B-581A87ECD2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1CF4A6-C69D-1B36-4636-8C9E75931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FECAAE-85B9-9D34-E58E-85951FF49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5DF63D-9140-2D37-4C3D-449743E17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2666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09759-CE6D-FB04-881A-BCBCBB88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5AF658-9CC0-C180-6A08-22B7A599A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91252EB-1DF8-C6AE-891C-9BAB22D5B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F464FF-A066-2263-5B48-B1F57657A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0A8FC9-79DB-8CAA-0C57-7445B2950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D220D77-A803-0798-794B-071B0DDE5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5222695-F0E2-70D1-EF41-518E76029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859B8AA-7531-1423-0804-00954D1E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42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E33F39-4689-18D6-3449-D593317F2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46C49CA-8E2B-FA2D-4103-5039B1B0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3D0E73-E3DA-FF9A-32E5-3667663D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CEF7C8F-B9A3-7B8F-C197-79BDB203B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66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4AE972-321B-1D3B-B84D-662F9BBB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48384BD-E460-9E54-A85A-B01F42FC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E5163B-C3E5-CEF1-8933-E1F85896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266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C76A75-B8C1-A703-4F05-5E2C053F2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978E57-A076-CFE3-DCFB-BE95A39C5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550F22-65A3-E18D-C0AD-C957C3286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1B2AC4-492A-20A3-2D57-7B513B94C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255184F-589F-B8B5-4605-8FA050F99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B97EED4-A5AA-4F01-02EC-3E51F7986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1280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9A683-3CFD-958E-B729-AF60520ED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AD65286-55E9-5D25-5D14-6B83B363BB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2D3D3B-D30F-49FE-7D6A-C9E474536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9EB995-19CC-BA12-03E0-821BE4FC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CFCB06C-9D78-5A8F-DB70-680C215F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8C1101-D8C7-03B6-EE0A-31FB48ED5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24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B451A9-0F6E-81F6-EF54-00EA729DB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0E8512-8CB6-FBD2-6B56-932CC0676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DB5B193-B5B1-29D6-55B6-2357600B1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B5FCD-28EF-4C45-B86A-156A6F11B08D}" type="datetimeFigureOut">
              <a:rPr lang="de-DE" smtClean="0"/>
              <a:t>17.04.2026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0232A3-9E28-2230-D842-DDE7EBA79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64DD88-55A1-7AEC-B52A-77EC45726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10B34-AD26-4122-838D-91E2B66008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8980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de.wikipedia.org/wiki/Beijing_Jeep_Corporation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79DD03-D1BE-6E87-2265-367016DB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China's automotive industry</a:t>
            </a:r>
            <a:br>
              <a:rPr lang="en-US" b="1" dirty="0"/>
            </a:br>
            <a:r>
              <a:rPr lang="en-US" b="1" dirty="0"/>
              <a:t>The end of the Western industrial model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5721A037-5340-C4B4-51D1-4A8245F2F1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34029" y="1776463"/>
            <a:ext cx="3191932" cy="4516347"/>
          </a:xfrm>
          <a:prstGeom prst="rect">
            <a:avLst/>
          </a:prstGeom>
        </p:spPr>
      </p:pic>
      <p:pic>
        <p:nvPicPr>
          <p:cNvPr id="1026" name="Picture 2" descr="Mobirise">
            <a:extLst>
              <a:ext uri="{FF2B5EF4-FFF2-40B4-BE49-F238E27FC236}">
                <a16:creationId xmlns:a16="http://schemas.microsoft.com/office/drawing/2014/main" id="{C56018E3-9F0F-3F44-A4F7-CD1CA38C505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371" y="1690688"/>
            <a:ext cx="29607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811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987A5E2-BE2C-589F-EEDC-B36382E94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93" y="3551728"/>
            <a:ext cx="4986351" cy="330627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71149A8-41A9-907F-F128-26722BA54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92" y="3551727"/>
            <a:ext cx="5078280" cy="33062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7E44645-4DDE-CF1F-AEF5-B262DEE66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22" y="122729"/>
            <a:ext cx="5056091" cy="330627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DB9BB7-8D8A-782E-CFED-1059E3A272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92" y="122728"/>
            <a:ext cx="5138509" cy="33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72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FF7CF8-46BB-27B4-07F8-C661EC833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Car Fair Beijing 1989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916284-31C5-A117-A45E-F4EB452EB5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5774710"/>
          </a:xfrm>
        </p:spPr>
        <p:txBody>
          <a:bodyPr/>
          <a:lstStyle/>
          <a:p>
            <a:r>
              <a:rPr lang="en-US" dirty="0"/>
              <a:t>Few private customers.</a:t>
            </a:r>
          </a:p>
          <a:p>
            <a:r>
              <a:rPr lang="en-US" dirty="0"/>
              <a:t>Marketing is only just developing.</a:t>
            </a:r>
          </a:p>
          <a:p>
            <a:r>
              <a:rPr lang="en-US" dirty="0"/>
              <a:t>Now: trade fairs are technology shows.</a:t>
            </a:r>
          </a:p>
          <a:p>
            <a:r>
              <a:rPr lang="en-US" dirty="0"/>
              <a:t>The world's most important auto shows are in China.</a:t>
            </a: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8B7317E-D7E2-8969-2A67-56E7CC1A6E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25625"/>
            <a:ext cx="5861604" cy="389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78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783627B-538E-7EFF-E30E-46A658766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231" y="3541179"/>
            <a:ext cx="4935551" cy="328931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63ABA44-3681-E1F4-45A4-0B0CEC4ED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19" y="117950"/>
            <a:ext cx="4968163" cy="329002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1D31BB3-67EC-88DA-EEFA-9E0F728EA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25" y="3546205"/>
            <a:ext cx="5010558" cy="331179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C70588C-AAEA-9791-9CDB-BE4F78A74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23" y="117950"/>
            <a:ext cx="4968163" cy="331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97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43100C-713D-DBC8-F26C-57C6E28A7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Nanjing Automobile 1988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9BBA57-B8A4-B5D7-0268-78F15F814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273265"/>
          </a:xfrm>
        </p:spPr>
        <p:txBody>
          <a:bodyPr/>
          <a:lstStyle/>
          <a:p>
            <a:r>
              <a:rPr lang="en-US" dirty="0"/>
              <a:t>Technology from Isuzu and the Italian company Iveco, Fiat's commercial vehicle division.</a:t>
            </a:r>
          </a:p>
          <a:p>
            <a:r>
              <a:rPr lang="en-US" dirty="0"/>
              <a:t>Acquired by SAIC in 2007.</a:t>
            </a:r>
          </a:p>
          <a:p>
            <a:r>
              <a:rPr lang="en-US" dirty="0"/>
              <a:t>Mergers, equity investments and acquisitions characterize the automotive industry.</a:t>
            </a: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5676CFA-A778-6E71-AFD3-A1B2D8912D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0221"/>
            <a:ext cx="5181600" cy="346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653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5721E03-E763-156E-453B-E598E921F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6" y="3629675"/>
            <a:ext cx="4587099" cy="300147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D2BB939-9D4A-9E0E-E825-E1A45CCFB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493" y="3616124"/>
            <a:ext cx="4587099" cy="300147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C16D51D-A7C0-F998-2D4E-2B6C61F86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85" y="226855"/>
            <a:ext cx="4598610" cy="300147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D470DA1-04BD-0DE5-ED2B-88A5261B00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715" y="427529"/>
            <a:ext cx="4615877" cy="30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65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2F797C-361A-D8A7-E75C-BE01ADC8A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1993 Chancellor Helmut Kohl in China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2059A7-D377-F625-3CDF-7480CD20A7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72187"/>
            <a:ext cx="5181600" cy="5646135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Focus on </a:t>
            </a:r>
            <a:r>
              <a:rPr lang="de-DE" altLang="de-DE" sz="3200" dirty="0" err="1">
                <a:solidFill>
                  <a:srgbClr val="3C4043"/>
                </a:solidFill>
                <a:latin typeface="Google Sans"/>
              </a:rPr>
              <a:t>economic</a:t>
            </a: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, </a:t>
            </a:r>
            <a:r>
              <a:rPr lang="de-DE" altLang="de-DE" sz="3200" dirty="0" err="1">
                <a:solidFill>
                  <a:srgbClr val="3C4043"/>
                </a:solidFill>
                <a:latin typeface="Google Sans"/>
              </a:rPr>
              <a:t>political</a:t>
            </a: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, and </a:t>
            </a:r>
            <a:r>
              <a:rPr lang="de-DE" altLang="de-DE" sz="3200" dirty="0" err="1">
                <a:solidFill>
                  <a:srgbClr val="3C4043"/>
                </a:solidFill>
                <a:latin typeface="Google Sans"/>
              </a:rPr>
              <a:t>cultural</a:t>
            </a: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 </a:t>
            </a:r>
            <a:r>
              <a:rPr lang="de-DE" altLang="de-DE" sz="3200" dirty="0" err="1">
                <a:solidFill>
                  <a:srgbClr val="3C4043"/>
                </a:solidFill>
                <a:latin typeface="Google Sans"/>
              </a:rPr>
              <a:t>cooperation</a:t>
            </a: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sz="3200" dirty="0">
              <a:solidFill>
                <a:srgbClr val="3C4043"/>
              </a:solidFill>
              <a:latin typeface="Google Sans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3200" dirty="0" err="1">
                <a:solidFill>
                  <a:srgbClr val="3C4043"/>
                </a:solidFill>
                <a:latin typeface="Google Sans"/>
              </a:rPr>
              <a:t>Visit</a:t>
            </a: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 to Shanghai Volkswagen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e-DE" altLang="de-DE" sz="3200" dirty="0">
              <a:solidFill>
                <a:srgbClr val="3C4043"/>
              </a:solidFill>
              <a:latin typeface="Google Sans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Cooperation </a:t>
            </a:r>
            <a:r>
              <a:rPr lang="de-DE" altLang="de-DE" sz="3200" dirty="0" err="1">
                <a:solidFill>
                  <a:srgbClr val="3C4043"/>
                </a:solidFill>
                <a:latin typeface="Google Sans"/>
              </a:rPr>
              <a:t>with</a:t>
            </a:r>
            <a:r>
              <a:rPr lang="de-DE" altLang="de-DE" sz="3200" dirty="0">
                <a:solidFill>
                  <a:srgbClr val="3C4043"/>
                </a:solidFill>
                <a:latin typeface="Google Sans"/>
              </a:rPr>
              <a:t> Tongji University Shanghai</a:t>
            </a:r>
            <a:endParaRPr lang="de-DE" altLang="de-DE" sz="3200" dirty="0">
              <a:latin typeface="Arial" panose="020B0604020202020204" pitchFamily="34" charset="0"/>
            </a:endParaRP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8B9A6E7-E032-E73E-5BD7-DB013C6723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072187"/>
            <a:ext cx="5940919" cy="3858213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8097472-BECD-57A5-1DD1-063B98B26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C95C96F-4129-F435-CA30-59E139849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63043"/>
            <a:ext cx="377026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5F6368"/>
                </a:solidFill>
                <a:effectLst/>
                <a:latin typeface="Roboto" panose="02000000000000000000" pitchFamily="2" charset="0"/>
              </a:rPr>
              <a:t>156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300" b="0" i="0" u="none" strike="noStrike" cap="none" normalizeH="0" baseline="0" dirty="0">
                <a:ln>
                  <a:noFill/>
                </a:ln>
                <a:solidFill>
                  <a:srgbClr val="3C4043"/>
                </a:solidFill>
                <a:effectLst/>
                <a:latin typeface="Google Sans"/>
              </a:rPr>
              <a:t>  </a:t>
            </a: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DCB82EC-3DC8-EFE8-05DD-8BA4718D5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Roboto" panose="02000000000000000000" pitchFamily="2" charset="0"/>
              </a:rPr>
            </a:b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D3DF2DE-32F4-B2FE-B932-58CE4CCD3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159224"/>
            <a:ext cx="211394" cy="5078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900" b="0" i="0" u="none" strike="noStrike" cap="none" normalizeH="0" baseline="0" dirty="0">
                <a:ln>
                  <a:noFill/>
                </a:ln>
                <a:solidFill>
                  <a:srgbClr val="5F6368"/>
                </a:solidFill>
                <a:effectLst/>
                <a:latin typeface="Roboto" panose="02000000000000000000" pitchFamily="2" charset="0"/>
              </a:rPr>
              <a:t>156</a:t>
            </a: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070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2783E0E-59A4-BD65-69C0-B7AB80889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96" y="145371"/>
            <a:ext cx="4991642" cy="328350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BD5BB7A-186B-0F06-657E-48DA7B6D0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042" y="204946"/>
            <a:ext cx="4890730" cy="322393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9BF0B73-0BD4-74A9-4506-0B8869C2E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95" y="3574372"/>
            <a:ext cx="4991643" cy="328362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04487BA-4739-61CE-B3E9-CFD450A55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042" y="3574372"/>
            <a:ext cx="4890730" cy="324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25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A5C21-5D24-52AD-F65A-8F58EC829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1995 Chancellor Helmut Kohl in China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2126C0-04C3-0352-F106-86655862A1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Warm welcome.</a:t>
            </a:r>
          </a:p>
          <a:p>
            <a:r>
              <a:rPr lang="en-US" sz="4000" dirty="0"/>
              <a:t>Another large </a:t>
            </a:r>
            <a:br>
              <a:rPr lang="en-US" sz="4000" dirty="0"/>
            </a:br>
            <a:r>
              <a:rPr lang="en-US" sz="4000" dirty="0"/>
              <a:t>business </a:t>
            </a:r>
            <a:br>
              <a:rPr lang="en-US" sz="4000" dirty="0"/>
            </a:br>
            <a:r>
              <a:rPr lang="en-US" sz="4000" dirty="0"/>
              <a:t>delegation.</a:t>
            </a:r>
          </a:p>
          <a:p>
            <a:r>
              <a:rPr lang="en-US" sz="4000" dirty="0"/>
              <a:t>Numerous new </a:t>
            </a:r>
            <a:br>
              <a:rPr lang="en-US" sz="4000" dirty="0"/>
            </a:br>
            <a:r>
              <a:rPr lang="en-US" sz="4000" dirty="0"/>
              <a:t>projects.</a:t>
            </a:r>
            <a:endParaRPr lang="de-DE" sz="4000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81007AAA-712B-9610-4353-E91881831A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503" y="1934157"/>
            <a:ext cx="6673645" cy="437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50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1603D72-9976-5D5E-0159-E9202025E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48" y="54194"/>
            <a:ext cx="5354817" cy="356191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D0BCCD2-E459-4658-34AD-76164D454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053" y="37770"/>
            <a:ext cx="5371893" cy="356191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40A838B-6CEE-9B8E-1DF2-FC86E0B20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72" y="3767922"/>
            <a:ext cx="5371893" cy="356191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48366FC-AB2B-4794-2A9A-6DC5CA03D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053" y="3692013"/>
            <a:ext cx="5368478" cy="356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00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BBF652-F82E-86DD-EBD8-462C83A75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Time jump: China - Germany 2025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D7C3C9-07F1-7C49-56CA-FE968E4334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1990: China's nominal GDP was approximately US$360 billion.</a:t>
            </a:r>
          </a:p>
          <a:p>
            <a:r>
              <a:rPr lang="en-US" sz="3200" dirty="0"/>
              <a:t>2025: approximately US$20 trillion.</a:t>
            </a:r>
          </a:p>
          <a:p>
            <a:r>
              <a:rPr lang="en-US" sz="3200" b="1" dirty="0"/>
              <a:t>Growth more than 50-fold.</a:t>
            </a:r>
            <a:endParaRPr lang="de-DE" sz="3200" b="1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768C40-37D7-4DB1-EC99-38229EC779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1990: Germany's GDP approx. €1,468.9 billion.</a:t>
            </a:r>
          </a:p>
          <a:p>
            <a:r>
              <a:rPr lang="en-US" sz="3200" dirty="0"/>
              <a:t>2025: approx. €4,470 billion.</a:t>
            </a:r>
          </a:p>
          <a:p>
            <a:r>
              <a:rPr lang="en-US" sz="3200" b="1" dirty="0"/>
              <a:t>Growth roughly threefold.</a:t>
            </a:r>
          </a:p>
          <a:p>
            <a:r>
              <a:rPr lang="en-US" sz="3200" b="1" dirty="0"/>
              <a:t>China overtakes Germany.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429081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0D1228-B1DE-EF2E-87A8-4DE20997D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265" y="325795"/>
            <a:ext cx="11385753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Studies from 1988 onwards in China, Asia and America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B7259E-0997-A6ED-8D7A-2CAF8886AE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87997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China's production capacity is sufficient to handle global output.</a:t>
            </a:r>
          </a:p>
          <a:p>
            <a:endParaRPr lang="en-US" dirty="0"/>
          </a:p>
          <a:p>
            <a:r>
              <a:rPr lang="en-US" dirty="0"/>
              <a:t>However, the devastating consequences of climate change were already becoming apparent at that time.</a:t>
            </a:r>
          </a:p>
          <a:p>
            <a:endParaRPr lang="en-US" dirty="0"/>
          </a:p>
          <a:p>
            <a:r>
              <a:rPr lang="en-US" dirty="0"/>
              <a:t>Furthermore, fossil resources, specifically oil, are limited and unstable.</a:t>
            </a:r>
          </a:p>
          <a:p>
            <a:endParaRPr lang="en-US" dirty="0"/>
          </a:p>
          <a:p>
            <a:r>
              <a:rPr lang="en-US" dirty="0"/>
              <a:t>Huge amounts of foreign currency are needed to import cars and oil.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030E85-3A1F-85C1-F5D3-6A7ACD8A3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87997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Building a domestic automotive industry is necessary.</a:t>
            </a:r>
          </a:p>
          <a:p>
            <a:endParaRPr lang="en-US" dirty="0"/>
          </a:p>
          <a:p>
            <a:r>
              <a:rPr lang="en-US" dirty="0"/>
              <a:t>Latest technology and skilled workers are needed.</a:t>
            </a:r>
          </a:p>
          <a:p>
            <a:endParaRPr lang="en-US" dirty="0"/>
          </a:p>
          <a:p>
            <a:r>
              <a:rPr lang="en-US" dirty="0"/>
              <a:t>Goal: clean production systems.</a:t>
            </a:r>
          </a:p>
          <a:p>
            <a:endParaRPr lang="en-US" dirty="0"/>
          </a:p>
          <a:p>
            <a:r>
              <a:rPr lang="en-US" dirty="0"/>
              <a:t>However, China's electric transport is predominantly rail-based – high-speed trains – commuter rail systems.</a:t>
            </a:r>
            <a:br>
              <a:rPr lang="de-DE" dirty="0"/>
            </a:br>
            <a:br>
              <a:rPr lang="de-DE" dirty="0"/>
            </a:br>
            <a:r>
              <a:rPr lang="de-DE" sz="1700" dirty="0"/>
              <a:t>http://projekte-international.de/Publikationen</a:t>
            </a:r>
          </a:p>
        </p:txBody>
      </p:sp>
    </p:spTree>
    <p:extLst>
      <p:ext uri="{BB962C8B-B14F-4D97-AF65-F5344CB8AC3E}">
        <p14:creationId xmlns:p14="http://schemas.microsoft.com/office/powerpoint/2010/main" val="3396861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A5E1DF-B225-42AB-3A02-AD29F9C3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China: Poverty has been overcome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DCBD19-5A20-B00A-B56D-C565C21106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Car production is not an end in itself.</a:t>
            </a:r>
          </a:p>
          <a:p>
            <a:pPr marL="0" indent="0">
              <a:buNone/>
            </a:pPr>
            <a:r>
              <a:rPr lang="en-US" dirty="0"/>
              <a:t>China has an integrated plan: prosperity, ecology, education and science, economic modernization.</a:t>
            </a:r>
          </a:p>
          <a:p>
            <a:pPr marL="0" indent="0">
              <a:buNone/>
            </a:pPr>
            <a:r>
              <a:rPr lang="en-US" dirty="0"/>
              <a:t>Since the beginning of the reform and opening-up policy in 1978, China has lifted more than 850 million people out of extreme poverty.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957A099-4F27-F379-CEAE-B6403821EF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Middle-class families can buy cars.</a:t>
            </a:r>
          </a:p>
          <a:p>
            <a:r>
              <a:rPr lang="en-US" dirty="0"/>
              <a:t>Increased prosperity is a prerequisite for successful environmental policy.</a:t>
            </a:r>
          </a:p>
          <a:p>
            <a:r>
              <a:rPr lang="en-US" dirty="0"/>
              <a:t>Cars are merely part of the transportation and infrastructure system.</a:t>
            </a:r>
          </a:p>
          <a:p>
            <a:r>
              <a:rPr lang="en-US" dirty="0"/>
              <a:t>What cars and modes of transportation will be available in China in 2050?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1082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6B206-49DD-D96D-0129-897922461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China: Technological Leadership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4FBB08-89DD-3E31-4EC1-F04BDE34C8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Research by the Australian Strategic Policy Institute (ASPI) shows that China is a </a:t>
            </a:r>
            <a:r>
              <a:rPr lang="en-US" b="1" dirty="0"/>
              <a:t>leader in 57 out of 64 critical technology categories</a:t>
            </a:r>
            <a:r>
              <a:rPr lang="en-US" dirty="0"/>
              <a:t>.</a:t>
            </a:r>
          </a:p>
          <a:p>
            <a:r>
              <a:rPr lang="en-US" dirty="0"/>
              <a:t>Historical shift: </a:t>
            </a:r>
            <a:br>
              <a:rPr lang="en-US" dirty="0"/>
            </a:br>
            <a:r>
              <a:rPr lang="en-US" dirty="0"/>
              <a:t>Between 2003 and 2007, China was a leader in only three of the 64 technologies studied.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A7161A-4497-99F1-F945-082EC1C7EC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BYD</a:t>
            </a:r>
            <a:r>
              <a:rPr lang="en-US" dirty="0"/>
              <a:t> employs more than </a:t>
            </a:r>
            <a:r>
              <a:rPr lang="en-US" b="1" dirty="0"/>
              <a:t>100,000 engineers and technicians</a:t>
            </a:r>
            <a:r>
              <a:rPr lang="en-US" dirty="0"/>
              <a:t> in research and development. </a:t>
            </a:r>
          </a:p>
          <a:p>
            <a:r>
              <a:rPr lang="en-US" b="1" dirty="0"/>
              <a:t>Huawei </a:t>
            </a:r>
            <a:r>
              <a:rPr lang="en-US" dirty="0"/>
              <a:t>employs more than </a:t>
            </a:r>
            <a:r>
              <a:rPr lang="en-US" b="1" dirty="0"/>
              <a:t>110,000 people in research and development</a:t>
            </a:r>
            <a:r>
              <a:rPr lang="en-US" dirty="0"/>
              <a:t>, more than half of its workforce. 20% of its revenue is invested in research and development.</a:t>
            </a:r>
            <a:endParaRPr lang="de-D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85833AD-462D-B8D7-D50D-A3F0D9A72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1557"/>
            <a:ext cx="65" cy="1231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8894504-C499-1775-FBE2-F5F332085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90844"/>
            <a:ext cx="65" cy="1231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D4A6E0C-C931-18C2-14E0-BA9C8902B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663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224FCD2-1A4F-3566-7B76-4DA95A81A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187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B57339C-3528-85CF-5F2C-266611BB2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71101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47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494CB-D6D5-C0AD-C6E3-8D53BF1F7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 err="1"/>
              <a:t>Redefining</a:t>
            </a:r>
            <a:r>
              <a:rPr lang="de-DE" b="1" dirty="0"/>
              <a:t> the </a:t>
            </a:r>
            <a:r>
              <a:rPr lang="de-DE" b="1" dirty="0" err="1"/>
              <a:t>car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52148F-3285-CE63-4549-685FB4F7AE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5646"/>
            <a:ext cx="5181600" cy="4611317"/>
          </a:xfrm>
        </p:spPr>
        <p:txBody>
          <a:bodyPr>
            <a:noAutofit/>
          </a:bodyPr>
          <a:lstStyle/>
          <a:p>
            <a:r>
              <a:rPr lang="en-US" sz="3200" b="1" dirty="0"/>
              <a:t>"Smartphone on two wheels“.</a:t>
            </a:r>
          </a:p>
          <a:p>
            <a:r>
              <a:rPr lang="en-US" sz="3200" dirty="0"/>
              <a:t>Battery technology and electronics are key components of a car. Huawei is one of the largest and most innovative automotive suppliers. New founders come from the electronics industry.</a:t>
            </a:r>
            <a:endParaRPr lang="de-DE" sz="3200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35105938-7CCE-F7AF-ACCF-C5A9C8E0F2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23" y="1565646"/>
            <a:ext cx="5181600" cy="388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84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2D5852-7BD8-924F-1F9E-A70B4E31B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„Made in Germany“ –  „Made in China“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2531E8-D707-B7BD-8DCE-AE88E4C76C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England was once a technology leader.</a:t>
            </a:r>
          </a:p>
          <a:p>
            <a:r>
              <a:rPr lang="en-US" dirty="0"/>
              <a:t>“Made in Germany” label to keep German "cheap products" from the English market.</a:t>
            </a:r>
          </a:p>
          <a:p>
            <a:r>
              <a:rPr lang="en-US" dirty="0"/>
              <a:t>The result: technological stagnation.</a:t>
            </a:r>
          </a:p>
          <a:p>
            <a:r>
              <a:rPr lang="en-US" dirty="0"/>
              <a:t>Great Britain barely has a car industry anymore.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722A355-DBEA-A22E-1A3B-6219948DE6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The EU, and even more so the USA, are pursuing isolationist policies.</a:t>
            </a:r>
          </a:p>
          <a:p>
            <a:r>
              <a:rPr lang="en-US" dirty="0"/>
              <a:t>This is intended to distract from their own political failures.</a:t>
            </a:r>
          </a:p>
          <a:p>
            <a:r>
              <a:rPr lang="en-US" b="1" dirty="0"/>
              <a:t>Humanity has no future without international cooperation.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060627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BF55B8-B629-E78B-E34E-AB5874342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Germany, the world's leading exporter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1218DB-D08F-6CFD-02BF-185B7D48FF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German </a:t>
            </a:r>
            <a:r>
              <a:rPr lang="de-DE" b="1" dirty="0" err="1"/>
              <a:t>automotive</a:t>
            </a:r>
            <a:r>
              <a:rPr lang="de-DE" b="1" dirty="0"/>
              <a:t> </a:t>
            </a:r>
            <a:r>
              <a:rPr lang="de-DE" b="1" dirty="0" err="1"/>
              <a:t>industry</a:t>
            </a:r>
            <a:r>
              <a:rPr lang="de-DE" b="1" dirty="0"/>
              <a:t> </a:t>
            </a:r>
            <a:r>
              <a:rPr lang="de-DE" b="1" dirty="0" err="1"/>
              <a:t>export</a:t>
            </a:r>
            <a:r>
              <a:rPr lang="de-DE" b="1" dirty="0"/>
              <a:t> </a:t>
            </a:r>
            <a:r>
              <a:rPr lang="de-DE" b="1" dirty="0" err="1"/>
              <a:t>quota</a:t>
            </a:r>
            <a:r>
              <a:rPr lang="de-DE" b="1" dirty="0"/>
              <a:t> 70 </a:t>
            </a:r>
            <a:r>
              <a:rPr lang="de-DE" b="1" dirty="0" err="1"/>
              <a:t>percent</a:t>
            </a:r>
            <a:r>
              <a:rPr lang="de-DE" b="1" dirty="0"/>
              <a:t>.</a:t>
            </a:r>
          </a:p>
          <a:p>
            <a:r>
              <a:rPr lang="de-DE" b="1" dirty="0"/>
              <a:t>China 2025</a:t>
            </a:r>
            <a:br>
              <a:rPr lang="de-DE" b="1" dirty="0"/>
            </a:br>
            <a:r>
              <a:rPr lang="de-DE" b="1" dirty="0"/>
              <a:t>Car </a:t>
            </a:r>
            <a:r>
              <a:rPr lang="de-DE" b="1" dirty="0" err="1"/>
              <a:t>production</a:t>
            </a:r>
            <a:r>
              <a:rPr lang="de-DE" b="1" dirty="0"/>
              <a:t> 34.53 </a:t>
            </a:r>
            <a:r>
              <a:rPr lang="de-DE" b="1" dirty="0" err="1"/>
              <a:t>million</a:t>
            </a:r>
            <a:r>
              <a:rPr lang="de-DE" b="1" dirty="0"/>
              <a:t> </a:t>
            </a:r>
            <a:r>
              <a:rPr lang="de-DE" b="1" dirty="0" err="1"/>
              <a:t>vehicle</a:t>
            </a:r>
            <a:r>
              <a:rPr lang="de-DE" b="1" dirty="0"/>
              <a:t> Sales 34.4 </a:t>
            </a:r>
            <a:r>
              <a:rPr lang="de-DE" b="1" dirty="0" err="1"/>
              <a:t>million</a:t>
            </a:r>
            <a:r>
              <a:rPr lang="de-DE" b="1" dirty="0"/>
              <a:t>.</a:t>
            </a:r>
          </a:p>
          <a:p>
            <a:r>
              <a:rPr lang="de-DE" b="1" dirty="0"/>
              <a:t>China still </a:t>
            </a:r>
            <a:r>
              <a:rPr lang="de-DE" b="1" dirty="0" err="1"/>
              <a:t>balanced</a:t>
            </a:r>
            <a:r>
              <a:rPr lang="de-DE" b="1" dirty="0"/>
              <a:t>.</a:t>
            </a:r>
            <a:endParaRPr lang="de-DE" b="1" dirty="0">
              <a:effectLst/>
            </a:endParaRPr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975723E-A284-22FC-5C1F-544DE794EC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But due to its high production capacity, China could produce more than the world market can handle.</a:t>
            </a:r>
          </a:p>
          <a:p>
            <a:r>
              <a:rPr lang="en-US" dirty="0"/>
              <a:t>Tesla Shanghai has the highest export quota.</a:t>
            </a:r>
          </a:p>
          <a:p>
            <a:r>
              <a:rPr lang="en-US" dirty="0"/>
              <a:t>BYD's overseas sales in March reached 40 percent.</a:t>
            </a:r>
          </a:p>
          <a:p>
            <a:r>
              <a:rPr lang="en-US" dirty="0"/>
              <a:t>BYD sales in Germany increased by 600 percent.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7393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D41DCA-0196-1CE4-2F04-BAACC511C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China </a:t>
            </a:r>
            <a:r>
              <a:rPr lang="de-DE" b="1" dirty="0" err="1"/>
              <a:t>overtakes</a:t>
            </a:r>
            <a:r>
              <a:rPr lang="de-DE" b="1" dirty="0"/>
              <a:t> EU in </a:t>
            </a:r>
            <a:r>
              <a:rPr lang="de-DE" b="1" dirty="0" err="1"/>
              <a:t>car</a:t>
            </a:r>
            <a:r>
              <a:rPr lang="de-DE" b="1" dirty="0"/>
              <a:t> </a:t>
            </a:r>
            <a:r>
              <a:rPr lang="de-DE" b="1" dirty="0" err="1"/>
              <a:t>exports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3CAF8D-9213-E687-535B-DFF3D20491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Exports of cars and car parts from the EU to China fell by 34 percent last year to € 16 billion.</a:t>
            </a:r>
          </a:p>
          <a:p>
            <a:r>
              <a:rPr lang="en-US" dirty="0"/>
              <a:t>Since 2022, exports have thus more than halved.</a:t>
            </a:r>
          </a:p>
          <a:p>
            <a:r>
              <a:rPr lang="en-US" dirty="0"/>
              <a:t>At the same time, imports from China in this sector rose by eight percent to € 22 billion.</a:t>
            </a:r>
          </a:p>
          <a:p>
            <a:r>
              <a:rPr lang="en-US" dirty="0"/>
              <a:t>A trade surplus in the tens of billions has therefore turned into a deficit within just a few years.</a:t>
            </a: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596B0EB0-29DF-E110-D3FC-AEC7892976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2" y="1690688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287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34B792-7076-1327-3706-1022F92B3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365125"/>
            <a:ext cx="11651226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Chinese companies at the IAA Munich motor show 2025</a:t>
            </a:r>
            <a:br>
              <a:rPr lang="en-US" dirty="0"/>
            </a:b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7ED8BA1-CAD0-C5F5-521D-CEF7815F3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85" y="1070486"/>
            <a:ext cx="3724789" cy="27935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DE9E480-EDC3-20D6-845A-508563C221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727" y="1070486"/>
            <a:ext cx="3724788" cy="279359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30BF036-088F-C2F6-47E5-30189A747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727" y="3972230"/>
            <a:ext cx="3724788" cy="279359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9DD48A5-703D-DBCD-8FAA-E077F0B579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85" y="3972230"/>
            <a:ext cx="3724788" cy="279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35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BB9CEF-F231-AA09-B3CD-C7F16BF6A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7" y="-235973"/>
            <a:ext cx="11857703" cy="145517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Chinese companies at the IAA Munich motor show 2025</a:t>
            </a:r>
            <a:endParaRPr lang="de-DE" sz="4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5BA8C23-8EBB-B803-2886-C747BBFA9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94" y="855406"/>
            <a:ext cx="3923070" cy="294230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1BDA3B5-D9BA-7DE1-A4AA-DB5B4A35C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94" y="3915698"/>
            <a:ext cx="3923070" cy="294230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733EC91-E0FC-0E75-B076-58BA03B9F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303" y="855406"/>
            <a:ext cx="3923071" cy="294230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6309998-069C-7016-E442-D22F28C6B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303" y="3915698"/>
            <a:ext cx="3923072" cy="294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0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88B71-65A2-1DE2-6387-07137473C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Local </a:t>
            </a:r>
            <a:r>
              <a:rPr lang="de-DE" b="1" dirty="0" err="1"/>
              <a:t>production</a:t>
            </a:r>
            <a:r>
              <a:rPr lang="de-DE" b="1" dirty="0"/>
              <a:t> </a:t>
            </a:r>
            <a:r>
              <a:rPr lang="de-DE" b="1" dirty="0" err="1"/>
              <a:t>required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530F0B-CAE9-D38F-66C9-2FE783F2F7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Closed markets hinder innovation and price reductions.</a:t>
            </a:r>
          </a:p>
          <a:p>
            <a:r>
              <a:rPr lang="en-US" dirty="0"/>
              <a:t>However, persistently large exports destroy industry and markets.</a:t>
            </a:r>
          </a:p>
          <a:p>
            <a:r>
              <a:rPr lang="en-US" dirty="0"/>
              <a:t>Solution: local investment and production.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41DC95-1193-8C0E-1A20-B4F125D3B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8603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EU, and even more so the US, are hindering investment.</a:t>
            </a:r>
          </a:p>
          <a:p>
            <a:r>
              <a:rPr lang="en-US" dirty="0"/>
              <a:t>A </a:t>
            </a:r>
            <a:r>
              <a:rPr lang="en-US" dirty="0" err="1"/>
              <a:t>win-win</a:t>
            </a:r>
            <a:r>
              <a:rPr lang="en-US" dirty="0"/>
              <a:t> situation must be created. </a:t>
            </a:r>
          </a:p>
          <a:p>
            <a:r>
              <a:rPr lang="en-US" dirty="0"/>
              <a:t>Fewer regulations and prohibitions, but more incentives.</a:t>
            </a:r>
          </a:p>
          <a:p>
            <a:r>
              <a:rPr lang="en-US" dirty="0"/>
              <a:t>The EU should look at the Chinese modernization concept and learn from it. </a:t>
            </a:r>
          </a:p>
          <a:p>
            <a:r>
              <a:rPr lang="en-US" dirty="0"/>
              <a:t>Not adopt it, but integrate it into its own concept.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9523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8BF01C-85E0-3567-25E9-DE4A5B4EA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Car companies rely on cooperation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582859-1967-83EE-6D39-A5F17CA103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Volkswagen CEO Oliver Blume: In China for China – Learning from China's Industrial Plans.</a:t>
            </a:r>
          </a:p>
          <a:p>
            <a:r>
              <a:rPr lang="en-US" b="1" dirty="0"/>
              <a:t>Blume earned his doctorate at Tongji University under Wan Gang.</a:t>
            </a:r>
          </a:p>
          <a:p>
            <a:endParaRPr lang="de-DE" b="1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DCF9C7-04A3-1133-3B23-A5636BA26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5774711"/>
          </a:xfrm>
        </p:spPr>
        <p:txBody>
          <a:bodyPr>
            <a:normAutofit/>
          </a:bodyPr>
          <a:lstStyle/>
          <a:p>
            <a:r>
              <a:rPr lang="de-DE" dirty="0"/>
              <a:t>Mercedes CEO Ola Källenius:</a:t>
            </a:r>
            <a:br>
              <a:rPr lang="de-DE" dirty="0"/>
            </a:br>
            <a:r>
              <a:rPr lang="de-DE" dirty="0"/>
              <a:t>“In China for China”.</a:t>
            </a:r>
          </a:p>
          <a:p>
            <a:r>
              <a:rPr lang="de-DE" dirty="0"/>
              <a:t>BMW CIO Franz Decker: </a:t>
            </a:r>
            <a:br>
              <a:rPr lang="de-DE" dirty="0"/>
            </a:br>
            <a:r>
              <a:rPr lang="de-DE" dirty="0"/>
              <a:t>Learning </a:t>
            </a:r>
            <a:r>
              <a:rPr lang="de-DE" dirty="0" err="1"/>
              <a:t>pragmatism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China.</a:t>
            </a:r>
          </a:p>
          <a:p>
            <a:r>
              <a:rPr lang="de-DE" dirty="0"/>
              <a:t>Gernot Döllner, Chairman of the Board of Management of AUDI AG: China </a:t>
            </a:r>
            <a:r>
              <a:rPr lang="de-DE" dirty="0" err="1"/>
              <a:t>is</a:t>
            </a:r>
            <a:r>
              <a:rPr lang="de-DE" dirty="0"/>
              <a:t> the benchmark for </a:t>
            </a:r>
            <a:r>
              <a:rPr lang="de-DE" dirty="0" err="1"/>
              <a:t>innovation</a:t>
            </a:r>
            <a:r>
              <a:rPr lang="de-DE" dirty="0"/>
              <a:t>.</a:t>
            </a:r>
            <a:br>
              <a:rPr lang="de-DE" dirty="0"/>
            </a:b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2DD012-1E49-B85F-DA55-F15C35A03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662" y="4099130"/>
            <a:ext cx="3843338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3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A7C66-CD26-1300-D5C1-CDB116A82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Foreign competition forces existing industries to modernize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5EF43B-4401-943F-287D-A22DAD0ECC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 return, foreign companies gain market access and billions in profits.</a:t>
            </a:r>
          </a:p>
          <a:p>
            <a:r>
              <a:rPr lang="en-US" dirty="0"/>
              <a:t>However, half of the profits go to the Chinese joint venture partners.</a:t>
            </a:r>
          </a:p>
          <a:p>
            <a:r>
              <a:rPr lang="en-US" dirty="0"/>
              <a:t>This made both sides complacent.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67F2FB-D3D6-D912-70DA-B8B4294749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 market economy thrives on competition.</a:t>
            </a:r>
          </a:p>
          <a:p>
            <a:r>
              <a:rPr lang="en-US" dirty="0"/>
              <a:t>Competition leads to innovation and lower prices.</a:t>
            </a:r>
          </a:p>
          <a:p>
            <a:r>
              <a:rPr lang="en-US" dirty="0"/>
              <a:t>However, competition can be destructive.</a:t>
            </a:r>
          </a:p>
          <a:p>
            <a:r>
              <a:rPr lang="en-US" dirty="0"/>
              <a:t>A coordinated government plan is necessary.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04207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BBBAFA6-1726-DE59-B9FE-ACDB80E92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504" y="0"/>
            <a:ext cx="9458632" cy="684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804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8F81C9-8522-CB8F-EF66-CD426EC43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From donkey cart to smart electric car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89006F-73F9-B0FA-34E9-93B1C49FB21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FAW – industrial colossus modeled on the Soviet Union.</a:t>
            </a:r>
          </a:p>
          <a:p>
            <a:r>
              <a:rPr lang="en-US" dirty="0"/>
              <a:t>VW’s second joint venture.</a:t>
            </a:r>
          </a:p>
          <a:p>
            <a:r>
              <a:rPr lang="en-US" dirty="0"/>
              <a:t>"Socialist market economy“.</a:t>
            </a:r>
          </a:p>
          <a:p>
            <a:r>
              <a:rPr lang="en-US" dirty="0"/>
              <a:t>Pooling energy with competitors, competing in the market.</a:t>
            </a:r>
          </a:p>
          <a:p>
            <a:r>
              <a:rPr lang="en-US" dirty="0"/>
              <a:t>Photo: construction of the FAW-VW plant – utilizing existing resources.</a:t>
            </a:r>
            <a:endParaRPr lang="de-DE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55C5D2CC-86A0-C452-3345-A95A96B5CB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EA41C8D3-949A-5175-0CAB-BC626F8CF5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02863"/>
            <a:ext cx="5181600" cy="339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4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038478C-0231-90B8-D164-6F2866900822}"/>
              </a:ext>
            </a:extLst>
          </p:cNvPr>
          <p:cNvGrpSpPr/>
          <p:nvPr/>
        </p:nvGrpSpPr>
        <p:grpSpPr>
          <a:xfrm>
            <a:off x="944574" y="171890"/>
            <a:ext cx="10344139" cy="6673244"/>
            <a:chOff x="-1179194" y="-309890"/>
            <a:chExt cx="10344139" cy="6673244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9E120DC-F4CC-556F-E1F8-EF38F0662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4103" y="-309890"/>
              <a:ext cx="5080842" cy="3257110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86DE3CE2-DAF0-F7E2-2BAC-D96140100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1755" y="-309890"/>
              <a:ext cx="4899718" cy="3257110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8494ABEE-4405-C80C-DA58-FC2DF3B73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79194" y="3048118"/>
              <a:ext cx="4987157" cy="3257110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38D9A749-7C2F-C4FF-5B4C-96DDBF420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4103" y="3048118"/>
              <a:ext cx="4987157" cy="331523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828561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882E72-1BA8-F7B4-CE94-776A0D8E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Shanghai Volkswagen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316347-B122-CE5C-2C94-059E5FAA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Volkswagen in Germany is also state-controlled by the government.</a:t>
            </a:r>
          </a:p>
          <a:p>
            <a:r>
              <a:rPr lang="en-US" dirty="0"/>
              <a:t>Trade unions have significant influence.</a:t>
            </a:r>
          </a:p>
          <a:p>
            <a:r>
              <a:rPr lang="en-US" dirty="0"/>
              <a:t>Unlike other corporations, Volkswagen is willing to </a:t>
            </a:r>
            <a:br>
              <a:rPr lang="en-US" dirty="0"/>
            </a:br>
            <a:r>
              <a:rPr lang="en-US" dirty="0"/>
              <a:t>invest in education and the latest technologies.</a:t>
            </a: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1A846DE1-E1A3-E4B1-74EB-596D45904E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03607" y="2458064"/>
            <a:ext cx="6297908" cy="419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9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8410C03-C296-0592-A530-7A78470E6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41" y="211220"/>
            <a:ext cx="4865234" cy="321778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6CE8688-DCE7-3CAD-E8F8-1C0F2EF03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251" y="240717"/>
            <a:ext cx="4865234" cy="32177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BCD970D-B598-FB8D-73DC-2D181C307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45" y="3610897"/>
            <a:ext cx="4908425" cy="321778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13B703A-21D5-8781-C610-7060512642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893" y="3610897"/>
            <a:ext cx="4914596" cy="3217780"/>
          </a:xfrm>
          <a:prstGeom prst="rect">
            <a:avLst/>
          </a:prstGeom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614F2B02-38A8-AB3D-C4A5-A888AB3096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69742" y="330609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630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366C331-498E-29D0-6F79-D7E19C37B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303" y="3429000"/>
            <a:ext cx="4935582" cy="327677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36A1841-4072-7986-1876-0190616FC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68" y="3429000"/>
            <a:ext cx="4941865" cy="327677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632D3DB-DA0B-E5D9-1791-1D4DEE783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51" y="0"/>
            <a:ext cx="4860182" cy="327677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008360D-CD7C-DF39-FD4C-0C6B8F64AF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303" y="0"/>
            <a:ext cx="5023549" cy="327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2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4175D-3744-8479-41E8-92B736959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491" y="236870"/>
            <a:ext cx="10515600" cy="1325563"/>
          </a:xfrm>
        </p:spPr>
        <p:txBody>
          <a:bodyPr/>
          <a:lstStyle/>
          <a:p>
            <a:pPr algn="ctr"/>
            <a:r>
              <a:rPr lang="de-DE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Beijing Jeep Corporation</a:t>
            </a:r>
            <a:r>
              <a:rPr lang="de-DE" b="1" u="sng" dirty="0"/>
              <a:t> 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4FEFC5-8FB0-31EF-67E6-C16C5CD4B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899640"/>
          </a:xfrm>
        </p:spPr>
        <p:txBody>
          <a:bodyPr>
            <a:normAutofit/>
          </a:bodyPr>
          <a:lstStyle/>
          <a:p>
            <a:r>
              <a:rPr lang="de-DE" dirty="0"/>
              <a:t>Beijing Jeep Corporation was a </a:t>
            </a:r>
            <a:r>
              <a:rPr lang="de-DE" dirty="0" err="1"/>
              <a:t>joint</a:t>
            </a:r>
            <a:r>
              <a:rPr lang="de-DE" dirty="0"/>
              <a:t> </a:t>
            </a:r>
            <a:r>
              <a:rPr lang="de-DE" dirty="0" err="1"/>
              <a:t>venture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AMC and BAW. AMC was </a:t>
            </a:r>
            <a:r>
              <a:rPr lang="de-DE" dirty="0" err="1"/>
              <a:t>acquired</a:t>
            </a:r>
            <a:r>
              <a:rPr lang="de-DE" dirty="0"/>
              <a:t> by Chrysler in 1987,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merged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Daimler-Benz in 1998. Beijing Jeep Corporation </a:t>
            </a:r>
            <a:r>
              <a:rPr lang="de-DE" dirty="0" err="1"/>
              <a:t>became</a:t>
            </a:r>
            <a:r>
              <a:rPr lang="de-DE" dirty="0"/>
              <a:t> Beijing Benz-DaimlerChrysler Automotive Co., Ltd. in 2005.</a:t>
            </a:r>
          </a:p>
          <a:p>
            <a:r>
              <a:rPr lang="de-DE" dirty="0"/>
              <a:t>Little </a:t>
            </a:r>
            <a:r>
              <a:rPr lang="de-DE" dirty="0" err="1"/>
              <a:t>technology</a:t>
            </a:r>
            <a:r>
              <a:rPr lang="de-DE" dirty="0"/>
              <a:t> </a:t>
            </a:r>
            <a:r>
              <a:rPr lang="de-DE" dirty="0" err="1"/>
              <a:t>transfer</a:t>
            </a:r>
            <a:r>
              <a:rPr lang="de-DE" dirty="0"/>
              <a:t>.</a:t>
            </a:r>
          </a:p>
          <a:p>
            <a:r>
              <a:rPr lang="de-DE" dirty="0" err="1"/>
              <a:t>Contrasting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 </a:t>
            </a:r>
            <a:r>
              <a:rPr lang="de-DE" dirty="0" err="1"/>
              <a:t>cultures</a:t>
            </a:r>
            <a:r>
              <a:rPr lang="de-DE" dirty="0"/>
              <a:t>.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4E52E6D5-DCD4-2EAE-00E7-E43AEE0572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43433"/>
            <a:ext cx="5969113" cy="39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277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1148</Words>
  <Application>Microsoft Office PowerPoint</Application>
  <PresentationFormat>Breitbild</PresentationFormat>
  <Paragraphs>124</Paragraphs>
  <Slides>30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Google Sans</vt:lpstr>
      <vt:lpstr>Roboto</vt:lpstr>
      <vt:lpstr>Office</vt:lpstr>
      <vt:lpstr>China's automotive industry The end of the Western industrial model</vt:lpstr>
      <vt:lpstr>Studies from 1988 onwards in China, Asia and America</vt:lpstr>
      <vt:lpstr>Foreign competition forces existing industries to modernize</vt:lpstr>
      <vt:lpstr>From donkey cart to smart electric car</vt:lpstr>
      <vt:lpstr>PowerPoint-Präsentation</vt:lpstr>
      <vt:lpstr>Shanghai Volkswagen</vt:lpstr>
      <vt:lpstr>PowerPoint-Präsentation</vt:lpstr>
      <vt:lpstr>PowerPoint-Präsentation</vt:lpstr>
      <vt:lpstr>Beijing Jeep Corporation </vt:lpstr>
      <vt:lpstr>PowerPoint-Präsentation</vt:lpstr>
      <vt:lpstr>Car Fair Beijing 1989</vt:lpstr>
      <vt:lpstr>PowerPoint-Präsentation</vt:lpstr>
      <vt:lpstr>Nanjing Automobile 1988</vt:lpstr>
      <vt:lpstr>PowerPoint-Präsentation</vt:lpstr>
      <vt:lpstr>1993 Chancellor Helmut Kohl in China</vt:lpstr>
      <vt:lpstr>PowerPoint-Präsentation</vt:lpstr>
      <vt:lpstr>1995 Chancellor Helmut Kohl in China</vt:lpstr>
      <vt:lpstr>PowerPoint-Präsentation</vt:lpstr>
      <vt:lpstr>Time jump: China - Germany 2025</vt:lpstr>
      <vt:lpstr>China: Poverty has been overcome</vt:lpstr>
      <vt:lpstr>China: Technological Leadership</vt:lpstr>
      <vt:lpstr>Redefining the car</vt:lpstr>
      <vt:lpstr>„Made in Germany“ –  „Made in China“</vt:lpstr>
      <vt:lpstr>Germany, the world's leading exporter</vt:lpstr>
      <vt:lpstr>China overtakes EU in car exports</vt:lpstr>
      <vt:lpstr>Chinese companies at the IAA Munich motor show 2025 </vt:lpstr>
      <vt:lpstr>Chinese companies at the IAA Munich motor show 2025</vt:lpstr>
      <vt:lpstr>Local production required</vt:lpstr>
      <vt:lpstr>Car companies rely on cooperation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Kiefer</dc:creator>
  <cp:lastModifiedBy>Thomas Kiefer</cp:lastModifiedBy>
  <cp:revision>6</cp:revision>
  <dcterms:created xsi:type="dcterms:W3CDTF">2026-04-07T07:48:33Z</dcterms:created>
  <dcterms:modified xsi:type="dcterms:W3CDTF">2026-04-17T15:11:45Z</dcterms:modified>
</cp:coreProperties>
</file>